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31C0EA84-5D61-4AB4-8307-FD0A1508DCDA}" type="datetimeFigureOut">
              <a:rPr lang="en-US" smtClean="0"/>
              <a:t>3/22/2023</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59CD9BB3-D727-4A6E-A8AD-FA93E8A29E25}" type="slidenum">
              <a:rPr lang="en-US" smtClean="0"/>
              <a:t>‹#›</a:t>
            </a:fld>
            <a:endParaRPr lang="en-US"/>
          </a:p>
        </p:txBody>
      </p:sp>
    </p:spTree>
    <p:extLst>
      <p:ext uri="{BB962C8B-B14F-4D97-AF65-F5344CB8AC3E}">
        <p14:creationId xmlns:p14="http://schemas.microsoft.com/office/powerpoint/2010/main" val="3509910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C0EA84-5D61-4AB4-8307-FD0A1508DCDA}" type="datetimeFigureOut">
              <a:rPr lang="en-US" smtClean="0"/>
              <a:t>3/22/2023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9CD9BB3-D727-4A6E-A8AD-FA93E8A29E25}" type="slidenum">
              <a:rPr lang="en-US" smtClean="0"/>
              <a:t>‹#›</a:t>
            </a:fld>
            <a:endParaRPr lang="en-US"/>
          </a:p>
        </p:txBody>
      </p:sp>
    </p:spTree>
    <p:extLst>
      <p:ext uri="{BB962C8B-B14F-4D97-AF65-F5344CB8AC3E}">
        <p14:creationId xmlns:p14="http://schemas.microsoft.com/office/powerpoint/2010/main" val="3504588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1C0EA84-5D61-4AB4-8307-FD0A1508DCDA}"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9CD9BB3-D727-4A6E-A8AD-FA93E8A29E25}" type="slidenum">
              <a:rPr lang="en-US" smtClean="0"/>
              <a:t>‹#›</a:t>
            </a:fld>
            <a:endParaRPr lang="en-US"/>
          </a:p>
        </p:txBody>
      </p:sp>
    </p:spTree>
    <p:extLst>
      <p:ext uri="{BB962C8B-B14F-4D97-AF65-F5344CB8AC3E}">
        <p14:creationId xmlns:p14="http://schemas.microsoft.com/office/powerpoint/2010/main" val="16900761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1C0EA84-5D61-4AB4-8307-FD0A1508DCDA}"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9CD9BB3-D727-4A6E-A8AD-FA93E8A29E25}" type="slidenum">
              <a:rPr lang="en-US" smtClean="0"/>
              <a:t>‹#›</a:t>
            </a:fld>
            <a:endParaRPr lang="en-US"/>
          </a:p>
        </p:txBody>
      </p:sp>
    </p:spTree>
    <p:extLst>
      <p:ext uri="{BB962C8B-B14F-4D97-AF65-F5344CB8AC3E}">
        <p14:creationId xmlns:p14="http://schemas.microsoft.com/office/powerpoint/2010/main" val="21204821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C0EA84-5D61-4AB4-8307-FD0A1508DCDA}"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9CD9BB3-D727-4A6E-A8AD-FA93E8A29E25}" type="slidenum">
              <a:rPr lang="en-US" smtClean="0"/>
              <a:t>‹#›</a:t>
            </a:fld>
            <a:endParaRPr lang="en-US"/>
          </a:p>
        </p:txBody>
      </p:sp>
    </p:spTree>
    <p:extLst>
      <p:ext uri="{BB962C8B-B14F-4D97-AF65-F5344CB8AC3E}">
        <p14:creationId xmlns:p14="http://schemas.microsoft.com/office/powerpoint/2010/main" val="158438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1C0EA84-5D61-4AB4-8307-FD0A1508DCDA}" type="datetimeFigureOut">
              <a:rPr lang="en-US" smtClean="0"/>
              <a:t>3/22/2023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CD9BB3-D727-4A6E-A8AD-FA93E8A29E25}" type="slidenum">
              <a:rPr lang="en-US" smtClean="0"/>
              <a:t>‹#›</a:t>
            </a:fld>
            <a:endParaRPr lang="en-US"/>
          </a:p>
        </p:txBody>
      </p:sp>
    </p:spTree>
    <p:extLst>
      <p:ext uri="{BB962C8B-B14F-4D97-AF65-F5344CB8AC3E}">
        <p14:creationId xmlns:p14="http://schemas.microsoft.com/office/powerpoint/2010/main" val="4373262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1C0EA84-5D61-4AB4-8307-FD0A1508DCDA}" type="datetimeFigureOut">
              <a:rPr lang="en-US" smtClean="0"/>
              <a:t>3/22/2023</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59CD9BB3-D727-4A6E-A8AD-FA93E8A29E25}" type="slidenum">
              <a:rPr lang="en-US" smtClean="0"/>
              <a:t>‹#›</a:t>
            </a:fld>
            <a:endParaRPr lang="en-US"/>
          </a:p>
        </p:txBody>
      </p:sp>
    </p:spTree>
    <p:extLst>
      <p:ext uri="{BB962C8B-B14F-4D97-AF65-F5344CB8AC3E}">
        <p14:creationId xmlns:p14="http://schemas.microsoft.com/office/powerpoint/2010/main" val="38223305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31C0EA84-5D61-4AB4-8307-FD0A1508DCDA}"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CD9BB3-D727-4A6E-A8AD-FA93E8A29E25}" type="slidenum">
              <a:rPr lang="en-US" smtClean="0"/>
              <a:t>‹#›</a:t>
            </a:fld>
            <a:endParaRPr lang="en-US"/>
          </a:p>
        </p:txBody>
      </p:sp>
    </p:spTree>
    <p:extLst>
      <p:ext uri="{BB962C8B-B14F-4D97-AF65-F5344CB8AC3E}">
        <p14:creationId xmlns:p14="http://schemas.microsoft.com/office/powerpoint/2010/main" val="32237965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31C0EA84-5D61-4AB4-8307-FD0A1508DCDA}"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9CD9BB3-D727-4A6E-A8AD-FA93E8A29E25}" type="slidenum">
              <a:rPr lang="en-US" smtClean="0"/>
              <a:t>‹#›</a:t>
            </a:fld>
            <a:endParaRPr lang="en-US"/>
          </a:p>
        </p:txBody>
      </p:sp>
    </p:spTree>
    <p:extLst>
      <p:ext uri="{BB962C8B-B14F-4D97-AF65-F5344CB8AC3E}">
        <p14:creationId xmlns:p14="http://schemas.microsoft.com/office/powerpoint/2010/main" val="2906779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C0EA84-5D61-4AB4-8307-FD0A1508DCDA}"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CD9BB3-D727-4A6E-A8AD-FA93E8A29E25}" type="slidenum">
              <a:rPr lang="en-US" smtClean="0"/>
              <a:t>‹#›</a:t>
            </a:fld>
            <a:endParaRPr lang="en-US"/>
          </a:p>
        </p:txBody>
      </p:sp>
    </p:spTree>
    <p:extLst>
      <p:ext uri="{BB962C8B-B14F-4D97-AF65-F5344CB8AC3E}">
        <p14:creationId xmlns:p14="http://schemas.microsoft.com/office/powerpoint/2010/main" val="3346466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C0EA84-5D61-4AB4-8307-FD0A1508DCDA}"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9CD9BB3-D727-4A6E-A8AD-FA93E8A29E25}" type="slidenum">
              <a:rPr lang="en-US" smtClean="0"/>
              <a:t>‹#›</a:t>
            </a:fld>
            <a:endParaRPr lang="en-US"/>
          </a:p>
        </p:txBody>
      </p:sp>
    </p:spTree>
    <p:extLst>
      <p:ext uri="{BB962C8B-B14F-4D97-AF65-F5344CB8AC3E}">
        <p14:creationId xmlns:p14="http://schemas.microsoft.com/office/powerpoint/2010/main" val="3209276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1C0EA84-5D61-4AB4-8307-FD0A1508DCDA}" type="datetimeFigureOut">
              <a:rPr lang="en-US" smtClean="0"/>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CD9BB3-D727-4A6E-A8AD-FA93E8A29E25}" type="slidenum">
              <a:rPr lang="en-US" smtClean="0"/>
              <a:t>‹#›</a:t>
            </a:fld>
            <a:endParaRPr lang="en-US"/>
          </a:p>
        </p:txBody>
      </p:sp>
    </p:spTree>
    <p:extLst>
      <p:ext uri="{BB962C8B-B14F-4D97-AF65-F5344CB8AC3E}">
        <p14:creationId xmlns:p14="http://schemas.microsoft.com/office/powerpoint/2010/main" val="2702645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C0EA84-5D61-4AB4-8307-FD0A1508DCDA}" type="datetimeFigureOut">
              <a:rPr lang="en-US" smtClean="0"/>
              <a:t>3/22/2023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CD9BB3-D727-4A6E-A8AD-FA93E8A29E25}" type="slidenum">
              <a:rPr lang="en-US" smtClean="0"/>
              <a:t>‹#›</a:t>
            </a:fld>
            <a:endParaRPr lang="en-US"/>
          </a:p>
        </p:txBody>
      </p:sp>
    </p:spTree>
    <p:extLst>
      <p:ext uri="{BB962C8B-B14F-4D97-AF65-F5344CB8AC3E}">
        <p14:creationId xmlns:p14="http://schemas.microsoft.com/office/powerpoint/2010/main" val="1359173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C0EA84-5D61-4AB4-8307-FD0A1508DCDA}" type="datetimeFigureOut">
              <a:rPr lang="en-US" smtClean="0"/>
              <a:t>3/22/2023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CD9BB3-D727-4A6E-A8AD-FA93E8A29E25}" type="slidenum">
              <a:rPr lang="en-US" smtClean="0"/>
              <a:t>‹#›</a:t>
            </a:fld>
            <a:endParaRPr lang="en-US"/>
          </a:p>
        </p:txBody>
      </p:sp>
    </p:spTree>
    <p:extLst>
      <p:ext uri="{BB962C8B-B14F-4D97-AF65-F5344CB8AC3E}">
        <p14:creationId xmlns:p14="http://schemas.microsoft.com/office/powerpoint/2010/main" val="2530821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C0EA84-5D61-4AB4-8307-FD0A1508DCDA}" type="datetimeFigureOut">
              <a:rPr lang="en-US" smtClean="0"/>
              <a:t>3/22/2023</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59CD9BB3-D727-4A6E-A8AD-FA93E8A29E25}" type="slidenum">
              <a:rPr lang="en-US" smtClean="0"/>
              <a:t>‹#›</a:t>
            </a:fld>
            <a:endParaRPr lang="en-US"/>
          </a:p>
        </p:txBody>
      </p:sp>
    </p:spTree>
    <p:extLst>
      <p:ext uri="{BB962C8B-B14F-4D97-AF65-F5344CB8AC3E}">
        <p14:creationId xmlns:p14="http://schemas.microsoft.com/office/powerpoint/2010/main" val="1983600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C0EA84-5D61-4AB4-8307-FD0A1508DCDA}" type="datetimeFigureOut">
              <a:rPr lang="en-US" smtClean="0"/>
              <a:t>3/22/2023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9CD9BB3-D727-4A6E-A8AD-FA93E8A29E25}" type="slidenum">
              <a:rPr lang="en-US" smtClean="0"/>
              <a:t>‹#›</a:t>
            </a:fld>
            <a:endParaRPr lang="en-US"/>
          </a:p>
        </p:txBody>
      </p:sp>
    </p:spTree>
    <p:extLst>
      <p:ext uri="{BB962C8B-B14F-4D97-AF65-F5344CB8AC3E}">
        <p14:creationId xmlns:p14="http://schemas.microsoft.com/office/powerpoint/2010/main" val="2819273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C0EA84-5D61-4AB4-8307-FD0A1508DCDA}" type="datetimeFigureOut">
              <a:rPr lang="en-US" smtClean="0"/>
              <a:t>3/22/2023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9CD9BB3-D727-4A6E-A8AD-FA93E8A29E25}" type="slidenum">
              <a:rPr lang="en-US" smtClean="0"/>
              <a:t>‹#›</a:t>
            </a:fld>
            <a:endParaRPr lang="en-US"/>
          </a:p>
        </p:txBody>
      </p:sp>
    </p:spTree>
    <p:extLst>
      <p:ext uri="{BB962C8B-B14F-4D97-AF65-F5344CB8AC3E}">
        <p14:creationId xmlns:p14="http://schemas.microsoft.com/office/powerpoint/2010/main" val="3029711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31C0EA84-5D61-4AB4-8307-FD0A1508DCDA}" type="datetimeFigureOut">
              <a:rPr lang="en-US" smtClean="0"/>
              <a:t>3/22/2023</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59CD9BB3-D727-4A6E-A8AD-FA93E8A29E25}" type="slidenum">
              <a:rPr lang="en-US" smtClean="0"/>
              <a:t>‹#›</a:t>
            </a:fld>
            <a:endParaRPr lang="en-US"/>
          </a:p>
        </p:txBody>
      </p:sp>
    </p:spTree>
    <p:extLst>
      <p:ext uri="{BB962C8B-B14F-4D97-AF65-F5344CB8AC3E}">
        <p14:creationId xmlns:p14="http://schemas.microsoft.com/office/powerpoint/2010/main" val="17115170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407E2-1BBD-6A05-33B9-B6A58A6E448B}"/>
              </a:ext>
            </a:extLst>
          </p:cNvPr>
          <p:cNvSpPr>
            <a:spLocks noGrp="1"/>
          </p:cNvSpPr>
          <p:nvPr>
            <p:ph type="ctrTitle"/>
          </p:nvPr>
        </p:nvSpPr>
        <p:spPr/>
        <p:txBody>
          <a:bodyPr/>
          <a:lstStyle/>
          <a:p>
            <a:r>
              <a:rPr lang="en-US" b="1" dirty="0"/>
              <a:t>Conditional Probabilities</a:t>
            </a:r>
          </a:p>
        </p:txBody>
      </p:sp>
      <p:sp>
        <p:nvSpPr>
          <p:cNvPr id="3" name="Subtitle 2">
            <a:extLst>
              <a:ext uri="{FF2B5EF4-FFF2-40B4-BE49-F238E27FC236}">
                <a16:creationId xmlns:a16="http://schemas.microsoft.com/office/drawing/2014/main" id="{806A92A9-DCE1-B8C5-9572-97C504320BF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63909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45968-E8AA-046B-96DE-26516D4862F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CC20D52-4475-89CC-EA91-AC0113CB53F0}"/>
              </a:ext>
            </a:extLst>
          </p:cNvPr>
          <p:cNvSpPr>
            <a:spLocks noGrp="1"/>
          </p:cNvSpPr>
          <p:nvPr>
            <p:ph idx="1"/>
          </p:nvPr>
        </p:nvSpPr>
        <p:spPr/>
        <p:txBody>
          <a:bodyPr>
            <a:normAutofit/>
          </a:bodyPr>
          <a:lstStyle/>
          <a:p>
            <a:pPr marL="0" indent="0" algn="just">
              <a:buNone/>
            </a:pPr>
            <a:r>
              <a:rPr lang="en-US" dirty="0"/>
              <a:t>Conditional probabilities are contingent on a previous result or event occurring. A conditional probability would look at such events in relationship with one another. Conditional probability is thus the likelihood of an event or outcome occurring based on the occurrence of some other event or prior outcome.</a:t>
            </a:r>
          </a:p>
        </p:txBody>
      </p:sp>
    </p:spTree>
    <p:extLst>
      <p:ext uri="{BB962C8B-B14F-4D97-AF65-F5344CB8AC3E}">
        <p14:creationId xmlns:p14="http://schemas.microsoft.com/office/powerpoint/2010/main" val="1996163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E5952-0CCC-DB0F-DA2A-829768FF736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44F6278-5957-471F-07B4-C20D3CC5DE51}"/>
              </a:ext>
            </a:extLst>
          </p:cNvPr>
          <p:cNvSpPr>
            <a:spLocks noGrp="1"/>
          </p:cNvSpPr>
          <p:nvPr>
            <p:ph idx="1"/>
          </p:nvPr>
        </p:nvSpPr>
        <p:spPr/>
        <p:txBody>
          <a:bodyPr/>
          <a:lstStyle/>
          <a:p>
            <a:pPr marL="0" indent="0" algn="just">
              <a:buNone/>
            </a:pPr>
            <a:r>
              <a:rPr lang="en-US" dirty="0"/>
              <a:t>Two events are said to be independent if one event occurring does not affect the probability that the other event will occur. However, if one event occurring or not does, in fact, affect the probability that the other event will occur, the two events are said to be dependent. If events are independent, then the probability of some event B is not contingent on what happens with event A. A conditional probability, therefore, relates to those events that are dependent on one another.</a:t>
            </a:r>
          </a:p>
          <a:p>
            <a:pPr marL="0" indent="0" algn="just">
              <a:buNone/>
            </a:pPr>
            <a:r>
              <a:rPr lang="en-US" dirty="0"/>
              <a:t>Conditional probability is often portrayed as the "probability of A given B," notated as P(A|B).</a:t>
            </a:r>
          </a:p>
          <a:p>
            <a:pPr marL="0" indent="0" algn="just">
              <a:buNone/>
            </a:pPr>
            <a:endParaRPr lang="en-US" dirty="0"/>
          </a:p>
        </p:txBody>
      </p:sp>
    </p:spTree>
    <p:extLst>
      <p:ext uri="{BB962C8B-B14F-4D97-AF65-F5344CB8AC3E}">
        <p14:creationId xmlns:p14="http://schemas.microsoft.com/office/powerpoint/2010/main" val="3166129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EF58F-C84A-D24A-373B-E20C955A3758}"/>
              </a:ext>
            </a:extLst>
          </p:cNvPr>
          <p:cNvSpPr>
            <a:spLocks noGrp="1"/>
          </p:cNvSpPr>
          <p:nvPr>
            <p:ph type="title"/>
          </p:nvPr>
        </p:nvSpPr>
        <p:spPr/>
        <p:txBody>
          <a:bodyPr/>
          <a:lstStyle/>
          <a:p>
            <a:r>
              <a:rPr lang="en-US" b="1" dirty="0"/>
              <a:t>Conditional Probability Formula</a:t>
            </a:r>
          </a:p>
        </p:txBody>
      </p:sp>
      <p:sp>
        <p:nvSpPr>
          <p:cNvPr id="3" name="Content Placeholder 2">
            <a:extLst>
              <a:ext uri="{FF2B5EF4-FFF2-40B4-BE49-F238E27FC236}">
                <a16:creationId xmlns:a16="http://schemas.microsoft.com/office/drawing/2014/main" id="{65DE6B58-2B65-376A-6139-4242CD437027}"/>
              </a:ext>
            </a:extLst>
          </p:cNvPr>
          <p:cNvSpPr>
            <a:spLocks noGrp="1"/>
          </p:cNvSpPr>
          <p:nvPr>
            <p:ph idx="1"/>
          </p:nvPr>
        </p:nvSpPr>
        <p:spPr/>
        <p:txBody>
          <a:bodyPr/>
          <a:lstStyle/>
          <a:p>
            <a:pPr marL="0" indent="0" algn="just">
              <a:buNone/>
            </a:pPr>
            <a:endParaRPr lang="en-US" dirty="0"/>
          </a:p>
          <a:p>
            <a:pPr marL="0" indent="0" algn="just">
              <a:buNone/>
            </a:pPr>
            <a:endParaRPr lang="en-US" dirty="0"/>
          </a:p>
          <a:p>
            <a:pPr marL="0" indent="0" algn="just">
              <a:buNone/>
            </a:pPr>
            <a:endParaRPr lang="en-US" dirty="0"/>
          </a:p>
          <a:p>
            <a:pPr marL="0" indent="0" algn="ctr">
              <a:buNone/>
            </a:pPr>
            <a:r>
              <a:rPr lang="en-US" b="1" dirty="0"/>
              <a:t>P(B|A) = P(A and B) / P(A)</a:t>
            </a:r>
          </a:p>
          <a:p>
            <a:pPr marL="0" indent="0">
              <a:buNone/>
            </a:pPr>
            <a:endParaRPr lang="en-US" dirty="0"/>
          </a:p>
        </p:txBody>
      </p:sp>
    </p:spTree>
    <p:extLst>
      <p:ext uri="{BB962C8B-B14F-4D97-AF65-F5344CB8AC3E}">
        <p14:creationId xmlns:p14="http://schemas.microsoft.com/office/powerpoint/2010/main" val="2311918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C9E62-3D31-E5A3-F051-CF774B8B3ECB}"/>
              </a:ext>
            </a:extLst>
          </p:cNvPr>
          <p:cNvSpPr>
            <a:spLocks noGrp="1"/>
          </p:cNvSpPr>
          <p:nvPr>
            <p:ph type="title"/>
          </p:nvPr>
        </p:nvSpPr>
        <p:spPr/>
        <p:txBody>
          <a:bodyPr/>
          <a:lstStyle/>
          <a:p>
            <a:r>
              <a:rPr lang="en-US" b="1" dirty="0"/>
              <a:t>What Is Conditional Probability?</a:t>
            </a:r>
          </a:p>
        </p:txBody>
      </p:sp>
      <p:sp>
        <p:nvSpPr>
          <p:cNvPr id="3" name="Content Placeholder 2">
            <a:extLst>
              <a:ext uri="{FF2B5EF4-FFF2-40B4-BE49-F238E27FC236}">
                <a16:creationId xmlns:a16="http://schemas.microsoft.com/office/drawing/2014/main" id="{C53EDB35-EE0F-3235-22BF-3CDE390FE4DD}"/>
              </a:ext>
            </a:extLst>
          </p:cNvPr>
          <p:cNvSpPr>
            <a:spLocks noGrp="1"/>
          </p:cNvSpPr>
          <p:nvPr>
            <p:ph idx="1"/>
          </p:nvPr>
        </p:nvSpPr>
        <p:spPr/>
        <p:txBody>
          <a:bodyPr/>
          <a:lstStyle/>
          <a:p>
            <a:pPr marL="0" indent="0" algn="just">
              <a:buNone/>
            </a:pPr>
            <a:r>
              <a:rPr lang="en-US" dirty="0"/>
              <a:t>Conditional probability is defined as the likelihood of an event or outcome occurring, based on the occurrence of a previous event or outcome. Conditional probability is calculated by multiplying the probability of the preceding event by the updated probability of the succeeding, or conditional, event.</a:t>
            </a:r>
          </a:p>
          <a:p>
            <a:pPr marL="0" indent="0" algn="just">
              <a:buNone/>
            </a:pPr>
            <a:r>
              <a:rPr lang="en-US" dirty="0"/>
              <a:t>Conditional probability can be contrasted with unconditional probability. Unconditional probability refers to the likelihood that an event will take place irrespective of whether any other events have taken place or any other conditions are present.</a:t>
            </a:r>
          </a:p>
        </p:txBody>
      </p:sp>
    </p:spTree>
    <p:extLst>
      <p:ext uri="{BB962C8B-B14F-4D97-AF65-F5344CB8AC3E}">
        <p14:creationId xmlns:p14="http://schemas.microsoft.com/office/powerpoint/2010/main" val="495611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7E145-F2A4-A64A-17B4-838F99650A86}"/>
              </a:ext>
            </a:extLst>
          </p:cNvPr>
          <p:cNvSpPr>
            <a:spLocks noGrp="1"/>
          </p:cNvSpPr>
          <p:nvPr>
            <p:ph type="title"/>
          </p:nvPr>
        </p:nvSpPr>
        <p:spPr/>
        <p:txBody>
          <a:bodyPr/>
          <a:lstStyle/>
          <a:p>
            <a:r>
              <a:rPr lang="en-US" b="1" dirty="0"/>
              <a:t>KEY TAKEAWAYS</a:t>
            </a:r>
          </a:p>
        </p:txBody>
      </p:sp>
      <p:sp>
        <p:nvSpPr>
          <p:cNvPr id="3" name="Content Placeholder 2">
            <a:extLst>
              <a:ext uri="{FF2B5EF4-FFF2-40B4-BE49-F238E27FC236}">
                <a16:creationId xmlns:a16="http://schemas.microsoft.com/office/drawing/2014/main" id="{DAC2C91B-7A87-F72E-BC9F-5E168E7F6E8F}"/>
              </a:ext>
            </a:extLst>
          </p:cNvPr>
          <p:cNvSpPr>
            <a:spLocks noGrp="1"/>
          </p:cNvSpPr>
          <p:nvPr>
            <p:ph idx="1"/>
          </p:nvPr>
        </p:nvSpPr>
        <p:spPr/>
        <p:txBody>
          <a:bodyPr/>
          <a:lstStyle/>
          <a:p>
            <a:pPr algn="just"/>
            <a:r>
              <a:rPr lang="en-US" dirty="0"/>
              <a:t>Conditional probability refers to the chances that some outcome occurs given that another event has also occurred.</a:t>
            </a:r>
          </a:p>
          <a:p>
            <a:pPr algn="just"/>
            <a:r>
              <a:rPr lang="en-US" dirty="0"/>
              <a:t>It is often stated as the probability of B given A and is written as P(B|A), where the probability of B depends on that of A happening.</a:t>
            </a:r>
          </a:p>
          <a:p>
            <a:pPr algn="just"/>
            <a:r>
              <a:rPr lang="en-US" dirty="0"/>
              <a:t>Conditional probability can be contrasted with unconditional probability.</a:t>
            </a:r>
          </a:p>
          <a:p>
            <a:pPr algn="just"/>
            <a:r>
              <a:rPr lang="en-US" dirty="0"/>
              <a:t>Probabilities are classified as either conditional, marginal, or joint.</a:t>
            </a:r>
          </a:p>
          <a:p>
            <a:pPr algn="just"/>
            <a:r>
              <a:rPr lang="en-US" dirty="0"/>
              <a:t>Bayes' theorem is a mathematical formula used in calculating conditional probability.</a:t>
            </a:r>
          </a:p>
        </p:txBody>
      </p:sp>
    </p:spTree>
    <p:extLst>
      <p:ext uri="{BB962C8B-B14F-4D97-AF65-F5344CB8AC3E}">
        <p14:creationId xmlns:p14="http://schemas.microsoft.com/office/powerpoint/2010/main" val="6992142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0</TotalTime>
  <Words>368</Words>
  <Application>Microsoft Office PowerPoint</Application>
  <PresentationFormat>Widescreen</PresentationFormat>
  <Paragraphs>18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Ion Boardroom</vt:lpstr>
      <vt:lpstr>Conditional Probabilities</vt:lpstr>
      <vt:lpstr>PowerPoint Presentation</vt:lpstr>
      <vt:lpstr>PowerPoint Presentation</vt:lpstr>
      <vt:lpstr>Conditional Probability Formula</vt:lpstr>
      <vt:lpstr>What Is Conditional Probability?</vt:lpstr>
      <vt:lpstr>KEY TAKEAWAYS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Conditional Probabilities</dc:title>
  <dc:creator>Ananya Priya</dc:creator>
  <cp:lastModifiedBy>Ananya Priya</cp:lastModifiedBy>
  <cp:revision>2</cp:revision>
  <dcterms:created xsi:type="dcterms:W3CDTF">2023-03-16T05:49:08Z</dcterms:created>
  <dcterms:modified xsi:type="dcterms:W3CDTF">2023-03-22T16:28:25Z</dcterms:modified>
</cp:coreProperties>
</file>